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4" r:id="rId3"/>
    <p:sldId id="257" r:id="rId4"/>
    <p:sldId id="259" r:id="rId5"/>
    <p:sldId id="260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7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F53DC-E1B6-4F23-9BB9-C9F00F5255E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D00725AF-40CA-4E0A-8588-E17635D19C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Protidi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10-15%</a:t>
          </a:r>
        </a:p>
      </dgm:t>
    </dgm:pt>
    <dgm:pt modelId="{C3448729-9519-43EA-9127-79E261187FEA}" type="parTrans" cxnId="{C54E4CAB-E086-4944-BA23-4A7E528AEB4A}">
      <dgm:prSet/>
      <dgm:spPr/>
      <dgm:t>
        <a:bodyPr/>
        <a:lstStyle/>
        <a:p>
          <a:endParaRPr lang="it-IT"/>
        </a:p>
      </dgm:t>
    </dgm:pt>
    <dgm:pt modelId="{0894C403-87DA-459C-976D-A346BC81CB4C}" type="sibTrans" cxnId="{C54E4CAB-E086-4944-BA23-4A7E528AEB4A}">
      <dgm:prSet/>
      <dgm:spPr/>
      <dgm:t>
        <a:bodyPr/>
        <a:lstStyle/>
        <a:p>
          <a:endParaRPr lang="it-IT"/>
        </a:p>
      </dgm:t>
    </dgm:pt>
    <dgm:pt modelId="{5095AFAA-C0E4-4104-863E-175342BB85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Lipidi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25-30%</a:t>
          </a:r>
        </a:p>
      </dgm:t>
    </dgm:pt>
    <dgm:pt modelId="{43E6CCBA-16D7-4943-837D-5FD9BCD7C0E5}" type="parTrans" cxnId="{8990E6BF-E07F-48CB-9572-DA346F251F5E}">
      <dgm:prSet/>
      <dgm:spPr/>
      <dgm:t>
        <a:bodyPr/>
        <a:lstStyle/>
        <a:p>
          <a:endParaRPr lang="it-IT"/>
        </a:p>
      </dgm:t>
    </dgm:pt>
    <dgm:pt modelId="{420F184E-5360-4924-9DEA-7729E3785AB2}" type="sibTrans" cxnId="{8990E6BF-E07F-48CB-9572-DA346F251F5E}">
      <dgm:prSet/>
      <dgm:spPr/>
      <dgm:t>
        <a:bodyPr/>
        <a:lstStyle/>
        <a:p>
          <a:endParaRPr lang="it-IT"/>
        </a:p>
      </dgm:t>
    </dgm:pt>
    <dgm:pt modelId="{A37EA031-F708-4423-A72B-36132AAD9E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Glucidi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55-65%</a:t>
          </a:r>
        </a:p>
      </dgm:t>
    </dgm:pt>
    <dgm:pt modelId="{D9471942-3F18-4AB5-9264-19BE782F8ACF}" type="parTrans" cxnId="{74B2EFEC-FFA4-4DAD-91DF-8C84BC94FDF3}">
      <dgm:prSet/>
      <dgm:spPr/>
      <dgm:t>
        <a:bodyPr/>
        <a:lstStyle/>
        <a:p>
          <a:endParaRPr lang="it-IT"/>
        </a:p>
      </dgm:t>
    </dgm:pt>
    <dgm:pt modelId="{33D782B5-C051-42BC-887D-AD263C4018E5}" type="sibTrans" cxnId="{74B2EFEC-FFA4-4DAD-91DF-8C84BC94FDF3}">
      <dgm:prSet/>
      <dgm:spPr/>
      <dgm:t>
        <a:bodyPr/>
        <a:lstStyle/>
        <a:p>
          <a:endParaRPr lang="it-IT"/>
        </a:p>
      </dgm:t>
    </dgm:pt>
    <dgm:pt modelId="{53DC3082-DCE0-4813-89C6-6FB402F54724}" type="pres">
      <dgm:prSet presAssocID="{1C3F53DC-E1B6-4F23-9BB9-C9F00F5255EE}" presName="cycle" presStyleCnt="0">
        <dgm:presLayoutVars>
          <dgm:dir/>
          <dgm:resizeHandles val="exact"/>
        </dgm:presLayoutVars>
      </dgm:prSet>
      <dgm:spPr/>
    </dgm:pt>
    <dgm:pt modelId="{70038687-D31D-4717-BA97-4D4718A0FC11}" type="pres">
      <dgm:prSet presAssocID="{D00725AF-40CA-4E0A-8588-E17635D19CDB}" presName="dummy" presStyleCnt="0"/>
      <dgm:spPr/>
    </dgm:pt>
    <dgm:pt modelId="{97221C97-DBA8-4844-BFED-C5C0F549999D}" type="pres">
      <dgm:prSet presAssocID="{D00725AF-40CA-4E0A-8588-E17635D19CDB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A7F438-8A9B-41B8-A79E-6EEF813518C2}" type="pres">
      <dgm:prSet presAssocID="{0894C403-87DA-459C-976D-A346BC81CB4C}" presName="sibTrans" presStyleLbl="node1" presStyleIdx="0" presStyleCnt="3"/>
      <dgm:spPr/>
      <dgm:t>
        <a:bodyPr/>
        <a:lstStyle/>
        <a:p>
          <a:endParaRPr lang="it-IT"/>
        </a:p>
      </dgm:t>
    </dgm:pt>
    <dgm:pt modelId="{FC5731B6-1796-49D7-8A77-5079393E30E6}" type="pres">
      <dgm:prSet presAssocID="{5095AFAA-C0E4-4104-863E-175342BB85CA}" presName="dummy" presStyleCnt="0"/>
      <dgm:spPr/>
    </dgm:pt>
    <dgm:pt modelId="{A46E5365-D384-4762-B07A-BE5BAEC8A103}" type="pres">
      <dgm:prSet presAssocID="{5095AFAA-C0E4-4104-863E-175342BB85CA}" presName="node" presStyleLbl="revTx" presStyleIdx="1" presStyleCnt="3" custRadScaleRad="692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AA8F6B-65B8-490B-9CBE-187B21FFC356}" type="pres">
      <dgm:prSet presAssocID="{420F184E-5360-4924-9DEA-7729E3785AB2}" presName="sibTrans" presStyleLbl="node1" presStyleIdx="1" presStyleCnt="3"/>
      <dgm:spPr/>
      <dgm:t>
        <a:bodyPr/>
        <a:lstStyle/>
        <a:p>
          <a:endParaRPr lang="it-IT"/>
        </a:p>
      </dgm:t>
    </dgm:pt>
    <dgm:pt modelId="{69C76C34-63C0-4250-A1D6-79D034B4A8E9}" type="pres">
      <dgm:prSet presAssocID="{A37EA031-F708-4423-A72B-36132AAD9EBD}" presName="dummy" presStyleCnt="0"/>
      <dgm:spPr/>
    </dgm:pt>
    <dgm:pt modelId="{8AF7CB73-78BE-4B7D-BC18-E675015C842B}" type="pres">
      <dgm:prSet presAssocID="{A37EA031-F708-4423-A72B-36132AAD9EBD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121E62-7FBA-4F5F-9CDD-50DD88FDE233}" type="pres">
      <dgm:prSet presAssocID="{33D782B5-C051-42BC-887D-AD263C4018E5}" presName="sibTrans" presStyleLbl="node1" presStyleIdx="2" presStyleCnt="3"/>
      <dgm:spPr/>
      <dgm:t>
        <a:bodyPr/>
        <a:lstStyle/>
        <a:p>
          <a:endParaRPr lang="it-IT"/>
        </a:p>
      </dgm:t>
    </dgm:pt>
  </dgm:ptLst>
  <dgm:cxnLst>
    <dgm:cxn modelId="{C54E4CAB-E086-4944-BA23-4A7E528AEB4A}" srcId="{1C3F53DC-E1B6-4F23-9BB9-C9F00F5255EE}" destId="{D00725AF-40CA-4E0A-8588-E17635D19CDB}" srcOrd="0" destOrd="0" parTransId="{C3448729-9519-43EA-9127-79E261187FEA}" sibTransId="{0894C403-87DA-459C-976D-A346BC81CB4C}"/>
    <dgm:cxn modelId="{AA34501D-3F45-40ED-9960-CB63674E3E7C}" type="presOf" srcId="{5095AFAA-C0E4-4104-863E-175342BB85CA}" destId="{A46E5365-D384-4762-B07A-BE5BAEC8A103}" srcOrd="0" destOrd="0" presId="urn:microsoft.com/office/officeart/2005/8/layout/cycle1"/>
    <dgm:cxn modelId="{AB41310E-64C3-4D96-A025-45E49EBE32A0}" type="presOf" srcId="{420F184E-5360-4924-9DEA-7729E3785AB2}" destId="{2DAA8F6B-65B8-490B-9CBE-187B21FFC356}" srcOrd="0" destOrd="0" presId="urn:microsoft.com/office/officeart/2005/8/layout/cycle1"/>
    <dgm:cxn modelId="{8724D8B3-86E3-429E-97E2-83679E3BB46F}" type="presOf" srcId="{A37EA031-F708-4423-A72B-36132AAD9EBD}" destId="{8AF7CB73-78BE-4B7D-BC18-E675015C842B}" srcOrd="0" destOrd="0" presId="urn:microsoft.com/office/officeart/2005/8/layout/cycle1"/>
    <dgm:cxn modelId="{74B2EFEC-FFA4-4DAD-91DF-8C84BC94FDF3}" srcId="{1C3F53DC-E1B6-4F23-9BB9-C9F00F5255EE}" destId="{A37EA031-F708-4423-A72B-36132AAD9EBD}" srcOrd="2" destOrd="0" parTransId="{D9471942-3F18-4AB5-9264-19BE782F8ACF}" sibTransId="{33D782B5-C051-42BC-887D-AD263C4018E5}"/>
    <dgm:cxn modelId="{5FCF6EA9-A1E2-45EF-B294-C822AE6E4B6D}" type="presOf" srcId="{33D782B5-C051-42BC-887D-AD263C4018E5}" destId="{89121E62-7FBA-4F5F-9CDD-50DD88FDE233}" srcOrd="0" destOrd="0" presId="urn:microsoft.com/office/officeart/2005/8/layout/cycle1"/>
    <dgm:cxn modelId="{60895D2D-F720-490C-ACA2-5A7168F3ECFF}" type="presOf" srcId="{0894C403-87DA-459C-976D-A346BC81CB4C}" destId="{F8A7F438-8A9B-41B8-A79E-6EEF813518C2}" srcOrd="0" destOrd="0" presId="urn:microsoft.com/office/officeart/2005/8/layout/cycle1"/>
    <dgm:cxn modelId="{8990E6BF-E07F-48CB-9572-DA346F251F5E}" srcId="{1C3F53DC-E1B6-4F23-9BB9-C9F00F5255EE}" destId="{5095AFAA-C0E4-4104-863E-175342BB85CA}" srcOrd="1" destOrd="0" parTransId="{43E6CCBA-16D7-4943-837D-5FD9BCD7C0E5}" sibTransId="{420F184E-5360-4924-9DEA-7729E3785AB2}"/>
    <dgm:cxn modelId="{8EB38BD4-5B9A-49BB-8172-36BE4F5DA77A}" type="presOf" srcId="{D00725AF-40CA-4E0A-8588-E17635D19CDB}" destId="{97221C97-DBA8-4844-BFED-C5C0F549999D}" srcOrd="0" destOrd="0" presId="urn:microsoft.com/office/officeart/2005/8/layout/cycle1"/>
    <dgm:cxn modelId="{3CBC9917-D664-4485-A142-C3EF93937E2F}" type="presOf" srcId="{1C3F53DC-E1B6-4F23-9BB9-C9F00F5255EE}" destId="{53DC3082-DCE0-4813-89C6-6FB402F54724}" srcOrd="0" destOrd="0" presId="urn:microsoft.com/office/officeart/2005/8/layout/cycle1"/>
    <dgm:cxn modelId="{24FA84C4-D347-47BC-8F30-D75D6F8A8F4C}" type="presParOf" srcId="{53DC3082-DCE0-4813-89C6-6FB402F54724}" destId="{70038687-D31D-4717-BA97-4D4718A0FC11}" srcOrd="0" destOrd="0" presId="urn:microsoft.com/office/officeart/2005/8/layout/cycle1"/>
    <dgm:cxn modelId="{F200D66D-6AE5-437E-B818-B2313DA3DD85}" type="presParOf" srcId="{53DC3082-DCE0-4813-89C6-6FB402F54724}" destId="{97221C97-DBA8-4844-BFED-C5C0F549999D}" srcOrd="1" destOrd="0" presId="urn:microsoft.com/office/officeart/2005/8/layout/cycle1"/>
    <dgm:cxn modelId="{43E7BAF0-92CB-44DE-A776-0B2BD6F8EC9D}" type="presParOf" srcId="{53DC3082-DCE0-4813-89C6-6FB402F54724}" destId="{F8A7F438-8A9B-41B8-A79E-6EEF813518C2}" srcOrd="2" destOrd="0" presId="urn:microsoft.com/office/officeart/2005/8/layout/cycle1"/>
    <dgm:cxn modelId="{91B484B6-094B-40D0-8069-F5D8AADB84F3}" type="presParOf" srcId="{53DC3082-DCE0-4813-89C6-6FB402F54724}" destId="{FC5731B6-1796-49D7-8A77-5079393E30E6}" srcOrd="3" destOrd="0" presId="urn:microsoft.com/office/officeart/2005/8/layout/cycle1"/>
    <dgm:cxn modelId="{BE80DCEC-6EB6-428F-AFD8-D23779C02608}" type="presParOf" srcId="{53DC3082-DCE0-4813-89C6-6FB402F54724}" destId="{A46E5365-D384-4762-B07A-BE5BAEC8A103}" srcOrd="4" destOrd="0" presId="urn:microsoft.com/office/officeart/2005/8/layout/cycle1"/>
    <dgm:cxn modelId="{EBE1BB9A-0267-46A6-AB8D-DD9F469B0547}" type="presParOf" srcId="{53DC3082-DCE0-4813-89C6-6FB402F54724}" destId="{2DAA8F6B-65B8-490B-9CBE-187B21FFC356}" srcOrd="5" destOrd="0" presId="urn:microsoft.com/office/officeart/2005/8/layout/cycle1"/>
    <dgm:cxn modelId="{8DB05F12-50C4-41BF-BC20-931B4F911FCE}" type="presParOf" srcId="{53DC3082-DCE0-4813-89C6-6FB402F54724}" destId="{69C76C34-63C0-4250-A1D6-79D034B4A8E9}" srcOrd="6" destOrd="0" presId="urn:microsoft.com/office/officeart/2005/8/layout/cycle1"/>
    <dgm:cxn modelId="{403AEB99-595C-4381-8CD1-A3A0A288A23B}" type="presParOf" srcId="{53DC3082-DCE0-4813-89C6-6FB402F54724}" destId="{8AF7CB73-78BE-4B7D-BC18-E675015C842B}" srcOrd="7" destOrd="0" presId="urn:microsoft.com/office/officeart/2005/8/layout/cycle1"/>
    <dgm:cxn modelId="{19BB1990-283F-429C-AF6A-CC1073F0644B}" type="presParOf" srcId="{53DC3082-DCE0-4813-89C6-6FB402F54724}" destId="{89121E62-7FBA-4F5F-9CDD-50DD88FDE233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21C97-DBA8-4844-BFED-C5C0F549999D}">
      <dsp:nvSpPr>
        <dsp:cNvPr id="0" name=""/>
        <dsp:cNvSpPr/>
      </dsp:nvSpPr>
      <dsp:spPr>
        <a:xfrm>
          <a:off x="5217519" y="422811"/>
          <a:ext cx="2162362" cy="2162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5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Protidi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5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10-15%</a:t>
          </a:r>
        </a:p>
      </dsp:txBody>
      <dsp:txXfrm>
        <a:off x="5217519" y="422811"/>
        <a:ext cx="2162362" cy="2162362"/>
      </dsp:txXfrm>
    </dsp:sp>
    <dsp:sp modelId="{F8A7F438-8A9B-41B8-A79E-6EEF813518C2}">
      <dsp:nvSpPr>
        <dsp:cNvPr id="0" name=""/>
        <dsp:cNvSpPr/>
      </dsp:nvSpPr>
      <dsp:spPr>
        <a:xfrm>
          <a:off x="2174234" y="-955308"/>
          <a:ext cx="5108380" cy="5108380"/>
        </a:xfrm>
        <a:prstGeom prst="circularArrow">
          <a:avLst>
            <a:gd name="adj1" fmla="val 8254"/>
            <a:gd name="adj2" fmla="val 576614"/>
            <a:gd name="adj3" fmla="val 3415655"/>
            <a:gd name="adj4" fmla="val 1683019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E5365-D384-4762-B07A-BE5BAEC8A103}">
      <dsp:nvSpPr>
        <dsp:cNvPr id="0" name=""/>
        <dsp:cNvSpPr/>
      </dsp:nvSpPr>
      <dsp:spPr>
        <a:xfrm>
          <a:off x="3401124" y="2924160"/>
          <a:ext cx="2162362" cy="2162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5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Lipidi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5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25-30%</a:t>
          </a:r>
        </a:p>
      </dsp:txBody>
      <dsp:txXfrm>
        <a:off x="3401124" y="2924160"/>
        <a:ext cx="2162362" cy="2162362"/>
      </dsp:txXfrm>
    </dsp:sp>
    <dsp:sp modelId="{2DAA8F6B-65B8-490B-9CBE-187B21FFC356}">
      <dsp:nvSpPr>
        <dsp:cNvPr id="0" name=""/>
        <dsp:cNvSpPr/>
      </dsp:nvSpPr>
      <dsp:spPr>
        <a:xfrm>
          <a:off x="1681996" y="-955308"/>
          <a:ext cx="5108380" cy="5108380"/>
        </a:xfrm>
        <a:prstGeom prst="circularArrow">
          <a:avLst>
            <a:gd name="adj1" fmla="val 8254"/>
            <a:gd name="adj2" fmla="val 576614"/>
            <a:gd name="adj3" fmla="val 8540367"/>
            <a:gd name="adj4" fmla="val 6807730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7CB73-78BE-4B7D-BC18-E675015C842B}">
      <dsp:nvSpPr>
        <dsp:cNvPr id="0" name=""/>
        <dsp:cNvSpPr/>
      </dsp:nvSpPr>
      <dsp:spPr>
        <a:xfrm>
          <a:off x="1584730" y="422811"/>
          <a:ext cx="2162362" cy="2162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5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Glucidi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5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</a:rPr>
            <a:t>55-65%</a:t>
          </a:r>
        </a:p>
      </dsp:txBody>
      <dsp:txXfrm>
        <a:off x="1584730" y="422811"/>
        <a:ext cx="2162362" cy="2162362"/>
      </dsp:txXfrm>
    </dsp:sp>
    <dsp:sp modelId="{89121E62-7FBA-4F5F-9CDD-50DD88FDE233}">
      <dsp:nvSpPr>
        <dsp:cNvPr id="0" name=""/>
        <dsp:cNvSpPr/>
      </dsp:nvSpPr>
      <dsp:spPr>
        <a:xfrm>
          <a:off x="1928115" y="-1502"/>
          <a:ext cx="5108380" cy="5108380"/>
        </a:xfrm>
        <a:prstGeom prst="circularArrow">
          <a:avLst>
            <a:gd name="adj1" fmla="val 8254"/>
            <a:gd name="adj2" fmla="val 576614"/>
            <a:gd name="adj3" fmla="val 16854595"/>
            <a:gd name="adj4" fmla="val 14968791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40CBC-4BBB-41F7-92D5-4D0930DB31A6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916C5-E35A-4468-B304-DEF6E95D624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1F1E-B80E-4437-932A-03C44F1F0D2B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5D0-C39C-4466-9FA2-9DDDE2B767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1F1E-B80E-4437-932A-03C44F1F0D2B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5D0-C39C-4466-9FA2-9DDDE2B767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1F1E-B80E-4437-932A-03C44F1F0D2B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5D0-C39C-4466-9FA2-9DDDE2B767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1F1E-B80E-4437-932A-03C44F1F0D2B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5D0-C39C-4466-9FA2-9DDDE2B767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1F1E-B80E-4437-932A-03C44F1F0D2B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5D0-C39C-4466-9FA2-9DDDE2B767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1F1E-B80E-4437-932A-03C44F1F0D2B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5D0-C39C-4466-9FA2-9DDDE2B767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1F1E-B80E-4437-932A-03C44F1F0D2B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5D0-C39C-4466-9FA2-9DDDE2B767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1F1E-B80E-4437-932A-03C44F1F0D2B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5D0-C39C-4466-9FA2-9DDDE2B767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1F1E-B80E-4437-932A-03C44F1F0D2B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5D0-C39C-4466-9FA2-9DDDE2B767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1F1E-B80E-4437-932A-03C44F1F0D2B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5D0-C39C-4466-9FA2-9DDDE2B767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1F1E-B80E-4437-932A-03C44F1F0D2B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5D0-C39C-4466-9FA2-9DDDE2B767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1F1E-B80E-4437-932A-03C44F1F0D2B}" type="datetimeFigureOut">
              <a:rPr lang="it-IT" smtClean="0"/>
              <a:pPr/>
              <a:t>17/03/2022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45D0-C39C-4466-9FA2-9DDDE2B7672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http://www.google.it/imgres?imgurl=http://www.milanopost.info/wp-content/uploads/2013/04/latte21-1.jpg&amp;imgrefurl=http://www.milanopost.info/2013/04/29/health-post-latte-di-mucca-in-realta-una-minaccia-per-la-nostra-salute/&amp;usg=__tw8dYlM8M8xlRZTcLwwX3G-cQLE=&amp;h=449&amp;w=450&amp;sz=83&amp;hl=it&amp;start=1&amp;zoom=1&amp;tbnid=sXq1wUFcgXfFkM:&amp;tbnh=127&amp;tbnw=127&amp;ei=AXt_UfScIMfdPZ2sgaAB&amp;prev=/search?q=latte&amp;um=1&amp;sa=N&amp;hl=it&amp;gbv=2&amp;tbm=isch&amp;um=1&amp;itbs=1&amp;sa=X&amp;ved=0CCwQrQMwA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it/imgres?imgurl=http://www.provincia.ancona.it/filieracorta/Immagini/Photogallery/F_2521/miele1.gif&amp;imgrefurl=http://www.provincia.ancona.it/filieracorta/Engine/RAServePG.php/P/252110160300/M/251010160306/T/Miele-Millefiori&amp;usg=__cle2YOgdpupZA6RnLqEqz1XGjls=&amp;h=361&amp;w=266&amp;sz=30&amp;hl=it&amp;start=3&amp;zoom=1&amp;tbnid=Qo_vMTWhHRaECM:&amp;tbnh=121&amp;tbnw=89&amp;ei=Dnx_UdfCGoenO6uDgaAK&amp;prev=/search?q=miele&amp;um=1&amp;hl=it&amp;gbv=2&amp;tbm=isch&amp;um=1&amp;itbs=1&amp;sa=X&amp;ved=0CDAQrQMwA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hyperlink" Target="http://www.google.it/imgres?imgurl=http://www.amiacque.it/FileFolder/b474e910-0f87-4996-b2e4-73aeee122457/Image/2011/acqua%20brocca.jpg&amp;imgrefurl=http://www.amiacque.it/Index.aspx/53c69358-eab9-4111-af72-4498b6249deb/&amp;usg=__eeG6Fx10ctNTm3gWE9mEc9RyOGs=&amp;h=864&amp;w=1152&amp;sz=138&amp;hl=it&amp;start=9&amp;zoom=1&amp;tbnid=4UDrDI_WycZNXM:&amp;tbnh=113&amp;tbnw=150&amp;ei=94F_UfCqFOLR7Abb0YGoBA&amp;prev=/search?q=acqua&amp;hl=it&amp;gbv=2&amp;tbm=isch&amp;itbs=1&amp;sa=X&amp;ved=0CDwQrQMw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649" y="188640"/>
            <a:ext cx="5654701" cy="1258600"/>
          </a:xfrm>
          <a:prstGeom prst="rect">
            <a:avLst/>
          </a:prstGeom>
        </p:spPr>
      </p:pic>
      <p:pic>
        <p:nvPicPr>
          <p:cNvPr id="1026" name="Picture 2" descr="https://mettersiatavola.com/wp-content/uploads/2020/06/Dieta-mediterrane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961404084"/>
              </p:ext>
            </p:extLst>
          </p:nvPr>
        </p:nvGraphicFramePr>
        <p:xfrm>
          <a:off x="0" y="1224930"/>
          <a:ext cx="8964612" cy="57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3786182" y="3068563"/>
            <a:ext cx="1441450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3600" b="1" dirty="0">
                <a:latin typeface="Times New Roman" pitchFamily="18" charset="0"/>
              </a:rPr>
              <a:t>Dieta</a:t>
            </a:r>
          </a:p>
          <a:p>
            <a:pPr algn="ctr"/>
            <a:r>
              <a:rPr lang="it-IT" sz="3600" b="1" dirty="0">
                <a:latin typeface="Times New Roman" pitchFamily="18" charset="0"/>
              </a:rPr>
              <a:t>Equilibrata</a:t>
            </a:r>
          </a:p>
          <a:p>
            <a:pPr algn="ctr"/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63688" y="260648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IL GIUSTO EQUILBRIO</a:t>
            </a:r>
            <a:endParaRPr lang="it-IT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28688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8688" grpId="0" uiExpand="1" build="allAtOnce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36512" y="620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Biscotti semplici o pane e marmellata o miele, yogurt o latte con cereali, spremuta o frutta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329687" y="1707773"/>
            <a:ext cx="4706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Maria</a:t>
            </a:r>
            <a:r>
              <a:rPr lang="it-IT" dirty="0"/>
              <a:t> </a:t>
            </a:r>
            <a:r>
              <a:rPr lang="it-IT" dirty="0" smtClean="0"/>
              <a:t>mangia in modo corretto con uno giusto apporto di nutrienti: </a:t>
            </a:r>
          </a:p>
          <a:p>
            <a:pPr lvl="1"/>
            <a:r>
              <a:rPr lang="it-IT" dirty="0" smtClean="0"/>
              <a:t>- Non ha fame durante le lezioni;</a:t>
            </a:r>
          </a:p>
          <a:p>
            <a:pPr lvl="1"/>
            <a:r>
              <a:rPr lang="it-IT" dirty="0" smtClean="0"/>
              <a:t>-</a:t>
            </a:r>
            <a:r>
              <a:rPr lang="it-IT" dirty="0"/>
              <a:t> </a:t>
            </a:r>
            <a:r>
              <a:rPr lang="it-IT" dirty="0" smtClean="0"/>
              <a:t>È sempre</a:t>
            </a:r>
            <a:r>
              <a:rPr lang="it-IT" dirty="0"/>
              <a:t> </a:t>
            </a:r>
            <a:r>
              <a:rPr lang="it-IT" dirty="0" smtClean="0"/>
              <a:t>molto concentrata;</a:t>
            </a:r>
          </a:p>
          <a:p>
            <a:pPr lvl="1"/>
            <a:r>
              <a:rPr lang="it-IT" dirty="0" smtClean="0"/>
              <a:t>- Non si sente debole e non ha mal di testa</a:t>
            </a:r>
          </a:p>
          <a:p>
            <a:pPr lvl="1"/>
            <a:r>
              <a:rPr lang="it-IT" dirty="0" smtClean="0"/>
              <a:t>- Non ha sonno durante le lezioni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63307" y="159023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La colazione di Maria</a:t>
            </a:r>
            <a:endParaRPr lang="it-IT" sz="3600" b="1" dirty="0"/>
          </a:p>
        </p:txBody>
      </p:sp>
      <p:pic>
        <p:nvPicPr>
          <p:cNvPr id="9" name="Picture 6" descr="ANd9GcT9hDyy56CUWHPFXDdBNe5m7oPQhfxY8RyS86bDPrQzrVaP6sCiOKPKG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076" y="4763155"/>
            <a:ext cx="1373852" cy="1906205"/>
          </a:xfrm>
          <a:prstGeom prst="rect">
            <a:avLst/>
          </a:prstGeom>
          <a:noFill/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t="10815" r="10445" b="14518"/>
          <a:stretch/>
        </p:blipFill>
        <p:spPr>
          <a:xfrm rot="16200000">
            <a:off x="1876639" y="2392219"/>
            <a:ext cx="2952328" cy="1738069"/>
          </a:xfrm>
          <a:prstGeom prst="rect">
            <a:avLst/>
          </a:prstGeom>
        </p:spPr>
      </p:pic>
      <p:pic>
        <p:nvPicPr>
          <p:cNvPr id="4098" name="Picture 2" descr="Colazione sana. Sì a pane burro e marmellata, nì a spremuta d'arancia -  L'Eso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" y="1340768"/>
            <a:ext cx="3202977" cy="172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ANd9GcS6JpMAmepM5nKMpZcMIHAvzPrhoFIBShq3wJPfUWsuMS5zm-rI1Zme3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507" y="3141464"/>
            <a:ext cx="1511300" cy="1800225"/>
          </a:xfrm>
          <a:prstGeom prst="rect">
            <a:avLst/>
          </a:prstGeom>
          <a:noFill/>
        </p:spPr>
      </p:pic>
      <p:pic>
        <p:nvPicPr>
          <p:cNvPr id="4100" name="Picture 4" descr="https://www.medimagazine.it/wp-content/uploads/2018/07/spremuta-aranc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2334723" cy="155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cuola e quarantena, cosa cambia? - Temponew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97" y="3522758"/>
            <a:ext cx="3538203" cy="23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09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85786" y="692696"/>
            <a:ext cx="7098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N</a:t>
            </a:r>
            <a:r>
              <a:rPr lang="it-IT" sz="2800" dirty="0" smtClean="0"/>
              <a:t>on fa colazione, perché si sveglia tardi e quando la fa …..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71604" y="153512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La colazione di Luca</a:t>
            </a:r>
            <a:endParaRPr lang="it-IT" sz="4000" b="1" dirty="0"/>
          </a:p>
        </p:txBody>
      </p:sp>
      <p:pic>
        <p:nvPicPr>
          <p:cNvPr id="5122" name="Picture 2" descr="Obese fat boy is eating donut from mother hand isolated on white  background, junk food and dieting concept Stock Photo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9"/>
          <a:stretch/>
        </p:blipFill>
        <p:spPr bwMode="auto">
          <a:xfrm>
            <a:off x="35496" y="1596406"/>
            <a:ext cx="2838536" cy="18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3509" y="1700807"/>
            <a:ext cx="3606209" cy="181253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149080"/>
            <a:ext cx="3331071" cy="2495088"/>
          </a:xfrm>
          <a:prstGeom prst="rect">
            <a:avLst/>
          </a:prstGeom>
        </p:spPr>
      </p:pic>
      <p:pic>
        <p:nvPicPr>
          <p:cNvPr id="5124" name="Picture 4" descr="Ricetta Merendine fiesta | Dolcid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32" y="1605751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938186" y="3483005"/>
            <a:ext cx="709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E poi in classe…..</a:t>
            </a:r>
            <a:endParaRPr lang="it-IT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87130" y="4492277"/>
            <a:ext cx="2977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… sonnolenza e mancanza di concentrazione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7068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36848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74974" y="-27384"/>
            <a:ext cx="5683221" cy="774473"/>
          </a:xfrm>
        </p:spPr>
        <p:txBody>
          <a:bodyPr>
            <a:normAutofit/>
          </a:bodyPr>
          <a:lstStyle/>
          <a:p>
            <a:r>
              <a:rPr lang="it-IT" b="1" dirty="0" smtClean="0"/>
              <a:t>Spuntino e Merenda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84340" y="694437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Maria</a:t>
            </a:r>
            <a:endParaRPr lang="it-IT" sz="36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96136" y="715923"/>
            <a:ext cx="243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Luca</a:t>
            </a:r>
            <a:endParaRPr lang="it-IT" sz="3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643153" y="1209526"/>
            <a:ext cx="4559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Mangia in modo </a:t>
            </a:r>
            <a:r>
              <a:rPr lang="it-IT" dirty="0"/>
              <a:t>disordinato </a:t>
            </a:r>
            <a:r>
              <a:rPr lang="it-IT" dirty="0" smtClean="0"/>
              <a:t>alimenti</a:t>
            </a:r>
            <a:r>
              <a:rPr lang="it-IT" i="1" dirty="0" smtClean="0"/>
              <a:t> </a:t>
            </a:r>
            <a:r>
              <a:rPr lang="it-IT" dirty="0"/>
              <a:t>ricchi</a:t>
            </a:r>
            <a:r>
              <a:rPr lang="it-IT" i="1" dirty="0"/>
              <a:t> </a:t>
            </a:r>
            <a:r>
              <a:rPr lang="it-IT" dirty="0"/>
              <a:t>di grassi </a:t>
            </a:r>
            <a:r>
              <a:rPr lang="it-IT" dirty="0" smtClean="0"/>
              <a:t>saturi e beve smodatamente bibite gassate e zuccherate. </a:t>
            </a:r>
          </a:p>
          <a:p>
            <a:r>
              <a:rPr lang="it-IT" dirty="0" smtClean="0"/>
              <a:t>Giocando alla Play tutto il giorno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5674" y="1436583"/>
            <a:ext cx="260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Mangia alimenti ricchi di fibra, beve spremute di agrumi, tanta acqua e pratica sport attivamente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550646" y="4509120"/>
            <a:ext cx="1949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questi alimenti sono ricchi di sostanze fenoliche ed antiossidanti, sono essenziali per non intercorrere in problemi di salute nel tempo.</a:t>
            </a:r>
            <a:endParaRPr lang="it-IT" dirty="0"/>
          </a:p>
        </p:txBody>
      </p:sp>
      <p:sp>
        <p:nvSpPr>
          <p:cNvPr id="3076" name="AutoShape 4" descr="C:\Users\Utente\Desktop\41509556-%E3%81%8A%E8%8F%93%E5%AD%90%E3%81%AE%E8%83%8C%E6%99%AF%E3%81%A8%E3%81%97%E3%81%A6%E6%A7%98%E3%80%85-%E3%81%A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0" name="Picture 2" descr="Prezzi alle stelle per una spremuta d'arancia, l'allarme della Coldiretti:  &quot;Pagare fino a tre euro non è buon biglietto visita per turisti&quot; -  BlogSicilia - Ultime notizie dalla Sicil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6339" b="-3209"/>
          <a:stretch/>
        </p:blipFill>
        <p:spPr bwMode="auto">
          <a:xfrm>
            <a:off x="175675" y="2907818"/>
            <a:ext cx="2317888" cy="16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sciutto Crudo Nostrano - Agricola Conforti - Vendita online prodotti  tipici calabre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8" y="46450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se Calabresi – Cook and Lo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32" y="3183871"/>
            <a:ext cx="2020821" cy="13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9428" y="-15566"/>
            <a:ext cx="2612372" cy="150034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3" y="4537233"/>
            <a:ext cx="3443252" cy="2291328"/>
          </a:xfrm>
          <a:prstGeom prst="rect">
            <a:avLst/>
          </a:prstGeom>
        </p:spPr>
      </p:pic>
      <p:sp>
        <p:nvSpPr>
          <p:cNvPr id="16" name="AutoShape 12" descr="Dieta e clima, consumare meno cibo spazzatura aiuta a ridurre le emissioni  - inNatur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27596" y="2463692"/>
            <a:ext cx="2466975" cy="1847850"/>
          </a:xfrm>
          <a:prstGeom prst="rect">
            <a:avLst/>
          </a:prstGeom>
        </p:spPr>
      </p:pic>
      <p:pic>
        <p:nvPicPr>
          <p:cNvPr id="5" name="Picture 6" descr="ANd9GcTfEGeU0LQ23KuLfMbTBKEJ_NXdXGTHFfQNiFxEej4H3cdTzDzzdy7ik6A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3413" y="1278236"/>
            <a:ext cx="1500198" cy="1874835"/>
          </a:xfrm>
          <a:prstGeom prst="rect">
            <a:avLst/>
          </a:prstGeom>
          <a:noFill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1084" y="1739736"/>
            <a:ext cx="697112" cy="697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680" y="4318454"/>
            <a:ext cx="2425360" cy="24253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5791"/>
          </a:xfrm>
        </p:spPr>
        <p:txBody>
          <a:bodyPr/>
          <a:lstStyle/>
          <a:p>
            <a:r>
              <a:rPr lang="it-IT" b="1" dirty="0" smtClean="0"/>
              <a:t>Pranzo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705470"/>
            <a:ext cx="5004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Maria mangia un primo piatto alternando pasta, riso, legumi con condimenti leggeri, verdura di stagione e della frutta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5157192"/>
            <a:ext cx="2724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È sazia ed energica, ha il giusto apporto di nutrienti per affrontare il pomeriggio. Inoltre eviterà il sovrappeso e malattie dell’apparato digerente.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76056" y="692696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Luca salta il pranzo dopo aver mangiato una pizzetta o panzerotto all’uscita di scuola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321" y="3411969"/>
            <a:ext cx="2398964" cy="16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5286380" y="5120024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Si sente stanco, senza forze e non è in grado di concentrarsi nello svolgere i compiti. Luca sta ingrassando ed ha problemi di digestione</a:t>
            </a:r>
            <a:endParaRPr lang="it-IT" dirty="0"/>
          </a:p>
        </p:txBody>
      </p:sp>
      <p:pic>
        <p:nvPicPr>
          <p:cNvPr id="1026" name="Picture 2" descr="I maccarruni: piatto tipico domenicale calabrese - Ntacalabria.it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2443540" cy="18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2136" y="1804818"/>
            <a:ext cx="1847850" cy="2466975"/>
          </a:xfrm>
          <a:prstGeom prst="rect">
            <a:avLst/>
          </a:prstGeom>
        </p:spPr>
      </p:pic>
      <p:pic>
        <p:nvPicPr>
          <p:cNvPr id="1038" name="Picture 14" descr="Dieta mediterranea del dottor Calabrese, un mese per dimagri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8" y="3596782"/>
            <a:ext cx="2237804" cy="14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nzerotti senza glutine | glutenoutlab - ricette senza glut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19375"/>
            <a:ext cx="2323621" cy="17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14246" t="14247" r="12705" b="12704"/>
          <a:stretch/>
        </p:blipFill>
        <p:spPr>
          <a:xfrm>
            <a:off x="3275856" y="5013176"/>
            <a:ext cx="1656184" cy="16561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3337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      Cena</a:t>
            </a:r>
            <a:endParaRPr lang="it-IT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4264" y="1368622"/>
            <a:ext cx="3196208" cy="214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0" y="5157192"/>
            <a:ext cx="2394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Maria mangiando sano preverrà malattie cardiovascolari, obesità, malattie metaboliche </a:t>
            </a:r>
            <a:r>
              <a:rPr lang="it-IT" dirty="0" err="1" smtClean="0"/>
              <a:t>etc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114790" y="332656"/>
            <a:ext cx="5622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Maria associa proteine </a:t>
            </a:r>
            <a:endParaRPr lang="it-IT" dirty="0" smtClean="0"/>
          </a:p>
          <a:p>
            <a:pPr algn="ctr"/>
            <a:r>
              <a:rPr lang="it-IT" dirty="0" smtClean="0"/>
              <a:t>(</a:t>
            </a:r>
            <a:r>
              <a:rPr lang="it-IT" dirty="0" smtClean="0"/>
              <a:t>carne/pesce /</a:t>
            </a:r>
            <a:r>
              <a:rPr lang="it-IT" dirty="0" smtClean="0"/>
              <a:t>uova/formaggio/legumi</a:t>
            </a:r>
            <a:r>
              <a:rPr lang="it-IT" dirty="0" smtClean="0"/>
              <a:t>) a </a:t>
            </a:r>
            <a:r>
              <a:rPr lang="it-IT" dirty="0" smtClean="0"/>
              <a:t>verdura e carboidrato, tutto condivo con Olio EVO</a:t>
            </a:r>
            <a:endParaRPr lang="it-IT" dirty="0"/>
          </a:p>
        </p:txBody>
      </p:sp>
      <p:pic>
        <p:nvPicPr>
          <p:cNvPr id="15" name="Picture 21" descr="bambinopatat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5673" y="3789040"/>
            <a:ext cx="1638815" cy="2160240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5076056" y="3651989"/>
            <a:ext cx="2262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 Luca non cambia le sue abitudini potrebbe avere effetti gravi per la salute con rischio sul ipercolesterolemia, fegato, obesità, diabete e nei casi più gravi anche neoplasie.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076056" y="345430"/>
            <a:ext cx="4182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Luca mangia continuamente cibo spazzatura(fritture, affettati, bibite gassate,) senza acquisire frutta e verdura </a:t>
            </a:r>
            <a:endParaRPr lang="it-IT" dirty="0"/>
          </a:p>
        </p:txBody>
      </p:sp>
      <p:pic>
        <p:nvPicPr>
          <p:cNvPr id="3078" name="Picture 6" descr="Cucina tipica calabrese: peperoncino e non solo! - Peperoncino di Calabr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3" y="1273668"/>
            <a:ext cx="2296513" cy="15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l mondo di Rina: Alici arriganat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13" y="1197567"/>
            <a:ext cx="2153005" cy="16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tate 'mpacchiuse&quot;, cibo calabrese del buon umore &gt; Strill E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05" y="3076659"/>
            <a:ext cx="1824137" cy="18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igreco.eu/wp/wp-content/uploads/2020/09/extravergine_dop1L-600x65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9" t="14247" r="37842" b="16922"/>
          <a:stretch/>
        </p:blipFill>
        <p:spPr bwMode="auto">
          <a:xfrm>
            <a:off x="2407594" y="4169829"/>
            <a:ext cx="796254" cy="25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rigliata sana: tempo e temperatura di cottura, altezza e pulizia della  griglia, cibi ideali - Donna Modern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2" y="2964614"/>
            <a:ext cx="2400594" cy="189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4989" y="2967335"/>
            <a:ext cx="7674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GRAZIE PER L’ATTENZIONE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347</Words>
  <Application>Microsoft Office PowerPoint</Application>
  <PresentationFormat>Presentazione su schermo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Spuntino e Merenda</vt:lpstr>
      <vt:lpstr>Pranzo</vt:lpstr>
      <vt:lpstr>      Cena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Windows</dc:creator>
  <cp:lastModifiedBy>user</cp:lastModifiedBy>
  <cp:revision>79</cp:revision>
  <dcterms:created xsi:type="dcterms:W3CDTF">2022-03-15T16:08:09Z</dcterms:created>
  <dcterms:modified xsi:type="dcterms:W3CDTF">2022-03-17T18:44:26Z</dcterms:modified>
</cp:coreProperties>
</file>